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Lato-bold.fntdata"/><Relationship Id="rId14" Type="http://schemas.openxmlformats.org/officeDocument/2006/relationships/slide" Target="slides/slide10.xml"/><Relationship Id="rId36" Type="http://schemas.openxmlformats.org/officeDocument/2006/relationships/font" Target="fonts/Lato-regular.fntdata"/><Relationship Id="rId17" Type="http://schemas.openxmlformats.org/officeDocument/2006/relationships/slide" Target="slides/slide13.xml"/><Relationship Id="rId39" Type="http://schemas.openxmlformats.org/officeDocument/2006/relationships/font" Target="fonts/Lato-boldItalic.fntdata"/><Relationship Id="rId16" Type="http://schemas.openxmlformats.org/officeDocument/2006/relationships/slide" Target="slides/slide12.xml"/><Relationship Id="rId38" Type="http://schemas.openxmlformats.org/officeDocument/2006/relationships/font" Target="fonts/Lato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c4e6b21d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c4e6b21d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ab556b82ba095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ab556b82ba095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 ser material ou abstrato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 um elemento do mundo real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Possui características (propriedades), comportamentos (métodos) e estados (forma como ele está em um momento)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82d50957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82d50957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8dfdd845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8dfdd845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8dfdd845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8dfdd845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8dfdd845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8dfdd845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6ade5eb9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6ade5eb9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6ade5eb9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6ade5eb9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Constructors</a:t>
            </a:r>
            <a:r>
              <a:rPr lang="pt-BR" sz="12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are functions that create new objects. They define properties and behaviors that will belong to the new object. Think of them as a blueprint for the creation of new objects.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Here is an example of a </a:t>
            </a:r>
            <a:r>
              <a:rPr lang="pt-BR" sz="1200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C7254E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function Bird() {</a:t>
            </a:r>
            <a:endParaRPr sz="1200">
              <a:solidFill>
                <a:srgbClr val="C7254E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C7254E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this.name = "Albert";</a:t>
            </a:r>
            <a:endParaRPr sz="1200">
              <a:solidFill>
                <a:srgbClr val="C7254E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C7254E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this.color = "blue";</a:t>
            </a:r>
            <a:endParaRPr sz="1200">
              <a:solidFill>
                <a:srgbClr val="C7254E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C7254E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 this.numLegs = 2;</a:t>
            </a:r>
            <a:endParaRPr sz="1200">
              <a:solidFill>
                <a:srgbClr val="C7254E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C7254E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C7254E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</a:t>
            </a:r>
            <a:r>
              <a:rPr lang="pt-BR" sz="1200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defines a </a:t>
            </a:r>
            <a:r>
              <a:rPr lang="pt-BR" sz="1200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Bird</a:t>
            </a: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object with properties </a:t>
            </a:r>
            <a:r>
              <a:rPr lang="pt-BR" sz="1200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pt-BR" sz="1200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</a:t>
            </a:r>
            <a:r>
              <a:rPr lang="pt-BR" sz="1200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numLegs</a:t>
            </a: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 to Albert, blue, and 2, respectively.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Constructors</a:t>
            </a: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follow a few conventions: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Constructors</a:t>
            </a:r>
            <a:r>
              <a:rPr lang="pt-BR">
                <a:solidFill>
                  <a:schemeClr val="dk1"/>
                </a:solidFill>
              </a:rPr>
              <a:t>are defined with a capitalized name to distinguish them from other functions that are not </a:t>
            </a:r>
            <a:r>
              <a:rPr lang="pt-BR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constructors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Constructors</a:t>
            </a:r>
            <a:r>
              <a:rPr lang="pt-BR">
                <a:solidFill>
                  <a:schemeClr val="dk1"/>
                </a:solidFill>
              </a:rPr>
              <a:t>use the keyword </a:t>
            </a:r>
            <a:r>
              <a:rPr lang="pt-BR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>
                <a:solidFill>
                  <a:schemeClr val="dk1"/>
                </a:solidFill>
              </a:rPr>
              <a:t>to set properties of the object they will create. Inside the </a:t>
            </a:r>
            <a:r>
              <a:rPr lang="pt-BR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pt-BR">
                <a:solidFill>
                  <a:schemeClr val="dk1"/>
                </a:solidFill>
              </a:rPr>
              <a:t>, </a:t>
            </a:r>
            <a:r>
              <a:rPr lang="pt-BR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>
                <a:solidFill>
                  <a:schemeClr val="dk1"/>
                </a:solidFill>
              </a:rPr>
              <a:t>refers to the new object it will create.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rgbClr val="C7254E"/>
                </a:solidFill>
                <a:latin typeface="Consolas"/>
                <a:ea typeface="Consolas"/>
                <a:cs typeface="Consolas"/>
                <a:sym typeface="Consolas"/>
              </a:rPr>
              <a:t>Constructors</a:t>
            </a:r>
            <a:r>
              <a:rPr lang="pt-BR">
                <a:solidFill>
                  <a:schemeClr val="dk1"/>
                </a:solidFill>
              </a:rPr>
              <a:t>define properties and behaviors instead of returning a value as other functions might.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6ade5eb9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6ade5eb9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ade5eb9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6ade5eb9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ade5eb9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ade5eb9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f3263ecb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f3263ec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ade5eb9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ade5eb9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6ade5eb9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6ade5eb9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6ade5eb9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6ade5eb9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6ade5eb9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6ade5eb9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6ade5eb9b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6ade5eb9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6ade5eb9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6ade5eb9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f3263ec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f3263ec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6ade5eb9b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6ade5eb9b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6ade5eb9b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6ade5eb9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82d509578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82d50957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Note o emprego da palavra reservada extends , comum em outras linguagens de programação que fazem uso da herança de classes. Ela indica que todo cachorro é um animal, mas nem todo animal é um cachorro: a herança funciona do topo da cadeia para baixo, ou seja, o filho tem todas as características e realiza as mesmas ações que herdou do pai, mas não o contrário.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console.log("Esse animal respira respira!");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</a:rPr>
              <a:t>Herança de classe com ES6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SUBCLASSE</a:t>
            </a:r>
            <a:endParaRPr i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Cachorro </a:t>
            </a:r>
            <a:r>
              <a:rPr b="1"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Animal{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constructor(patas)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super(patas);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latir()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console.log("Esse cachorro late!");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i="1"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OBJETO CACHORRO</a:t>
            </a:r>
            <a:endParaRPr i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let cachorro= new Cachorro(...);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cachorro.respirar(); // Esse animal respira!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cachorro.latir();    // Esse cachorro late!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Note o emprego da palavra reservada </a:t>
            </a:r>
            <a:r>
              <a:rPr lang="pt-B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lang="pt-BR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, comum em outras linguagens de programação que fazem uso da herança de classes. Ela indica que todo cachorro é um animal, mas nem todo animal é um cachorro: a herança funciona do topo da cadeia para baixo, ou seja, o filho tem todas as características e realiza as mesmas ações que herdou do pai, mas não o contrário.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715f72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715f72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2d50957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2d50957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b31f51b7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b31f51b7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f3263ec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f3263ec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82d5095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82d5095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f3263ec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f3263ec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f3263ec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f3263e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6ade5eb9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6ade5eb9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8dfdd845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8dfdd845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2.jpg"/><Relationship Id="rId5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gif"/><Relationship Id="rId4" Type="http://schemas.openxmlformats.org/officeDocument/2006/relationships/image" Target="../media/image15.gif"/><Relationship Id="rId5" Type="http://schemas.openxmlformats.org/officeDocument/2006/relationships/image" Target="../media/image1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1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914350"/>
            <a:ext cx="91440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7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CLASSES </a:t>
            </a:r>
            <a:endParaRPr b="1" sz="7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(ES6)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364429" y="4277246"/>
            <a:ext cx="429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JS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447525" y="353275"/>
            <a:ext cx="7508100" cy="3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7E459B"/>
                </a:solidFill>
              </a:rPr>
              <a:t>O que é um objeto?</a:t>
            </a:r>
            <a:endParaRPr b="1" sz="48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7E459B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025" y="1342975"/>
            <a:ext cx="2206675" cy="3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600" y="3322319"/>
            <a:ext cx="2401026" cy="13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 rot="-921153">
            <a:off x="838723" y="1722107"/>
            <a:ext cx="1748391" cy="662004"/>
          </a:xfrm>
          <a:prstGeom prst="roundRect">
            <a:avLst>
              <a:gd fmla="val 50000" name="adj"/>
            </a:avLst>
          </a:prstGeom>
          <a:solidFill>
            <a:srgbClr val="B382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</a:rPr>
              <a:t>Clique aqui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9763" y="1854250"/>
            <a:ext cx="3032025" cy="1212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754125" y="2158475"/>
            <a:ext cx="33900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459B"/>
              </a:buClr>
              <a:buSzPts val="2400"/>
              <a:buChar char="●"/>
            </a:pPr>
            <a:r>
              <a:rPr b="1" lang="pt-BR" sz="2400">
                <a:solidFill>
                  <a:srgbClr val="7E459B"/>
                </a:solidFill>
              </a:rPr>
              <a:t>Características</a:t>
            </a:r>
            <a:endParaRPr b="1" sz="2400">
              <a:solidFill>
                <a:srgbClr val="7E459B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459B"/>
              </a:buClr>
              <a:buSzPts val="2400"/>
              <a:buChar char="●"/>
            </a:pPr>
            <a:r>
              <a:rPr b="1" lang="pt-BR" sz="2400">
                <a:solidFill>
                  <a:srgbClr val="7E459B"/>
                </a:solidFill>
              </a:rPr>
              <a:t>Comportamentos</a:t>
            </a:r>
            <a:endParaRPr b="1" sz="2400">
              <a:solidFill>
                <a:srgbClr val="7E459B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459B"/>
              </a:buClr>
              <a:buSzPts val="2400"/>
              <a:buChar char="●"/>
            </a:pPr>
            <a:r>
              <a:rPr b="1" lang="pt-BR" sz="2400">
                <a:solidFill>
                  <a:srgbClr val="7E459B"/>
                </a:solidFill>
              </a:rPr>
              <a:t>Estado</a:t>
            </a:r>
            <a:endParaRPr b="1" sz="2400">
              <a:solidFill>
                <a:srgbClr val="7E459B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09412">
            <a:off x="671638" y="2870060"/>
            <a:ext cx="1549926" cy="154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Tarefinha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Escolha 2 objetos quaisquer do slide anterior e descreva: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No mínimo 3 </a:t>
            </a:r>
            <a:r>
              <a:rPr b="1" lang="pt-BR" sz="2400">
                <a:latin typeface="Lato"/>
                <a:ea typeface="Lato"/>
                <a:cs typeface="Lato"/>
                <a:sym typeface="Lato"/>
              </a:rPr>
              <a:t>propriedades 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para cada um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No mínimo 2 </a:t>
            </a:r>
            <a:r>
              <a:rPr b="1" lang="pt-BR" sz="2400">
                <a:latin typeface="Lato"/>
                <a:ea typeface="Lato"/>
                <a:cs typeface="Lato"/>
                <a:sym typeface="Lato"/>
              </a:rPr>
              <a:t>métodos 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para cada um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869400" y="899110"/>
            <a:ext cx="7507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 se eu quiser criar vários objetos com as mesmas propriedades e métodos...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Preciso repetir várias vezes? 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693500" y="4727700"/>
            <a:ext cx="4450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Para saber mais: </a:t>
            </a:r>
            <a:r>
              <a:rPr lang="pt-BR">
                <a:solidFill>
                  <a:srgbClr val="FFFFFF"/>
                </a:solidFill>
              </a:rPr>
              <a:t>https://javascript.info/class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5035700" y="668700"/>
            <a:ext cx="3224700" cy="3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Seus problemas acabaram, vamos resolver esse problema com CLASSE!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Muita CLASSE!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45437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15698" l="0" r="90086" t="44609"/>
          <a:stretch/>
        </p:blipFill>
        <p:spPr>
          <a:xfrm>
            <a:off x="558275" y="1689910"/>
            <a:ext cx="665549" cy="26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1612800" y="28300"/>
            <a:ext cx="30669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E459B"/>
                </a:solidFill>
              </a:rPr>
              <a:t>O que tem? (Propriedades)</a:t>
            </a:r>
            <a:endParaRPr b="1" sz="24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	marca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	cor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	quantidade de carga</a:t>
            </a:r>
            <a:endParaRPr b="1"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tipo de ponta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	tampa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	</a:t>
            </a:r>
            <a:r>
              <a:rPr b="1" lang="pt-BR" sz="1800">
                <a:solidFill>
                  <a:schemeClr val="dk2"/>
                </a:solidFill>
              </a:rPr>
              <a:t>recarregável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E459B"/>
              </a:solidFill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4212900" y="1475050"/>
            <a:ext cx="27744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E459B"/>
                </a:solidFill>
              </a:rPr>
              <a:t>Coisa que faz?</a:t>
            </a:r>
            <a:endParaRPr b="1" sz="24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E459B"/>
                </a:solidFill>
              </a:rPr>
              <a:t>(Métodos)</a:t>
            </a:r>
            <a:endParaRPr b="1" sz="2400">
              <a:solidFill>
                <a:srgbClr val="7E459B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escrever</a:t>
            </a:r>
            <a:endParaRPr b="1"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recarregar</a:t>
            </a:r>
            <a:endParaRPr b="1"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destampar</a:t>
            </a:r>
            <a:endParaRPr b="1"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tampar</a:t>
            </a:r>
            <a:endParaRPr b="1" sz="18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E459B"/>
              </a:solidFill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6303275" y="3333425"/>
            <a:ext cx="31416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E459B"/>
                </a:solidFill>
              </a:rPr>
              <a:t>Como está?</a:t>
            </a:r>
            <a:endParaRPr b="1" sz="24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7E459B"/>
                </a:solidFill>
              </a:rPr>
              <a:t>(Estado)</a:t>
            </a:r>
            <a:endParaRPr b="1" sz="24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	</a:t>
            </a:r>
            <a:r>
              <a:rPr b="1" lang="pt-BR" sz="1800">
                <a:solidFill>
                  <a:schemeClr val="dk2"/>
                </a:solidFill>
              </a:rPr>
              <a:t>tampada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</a:rPr>
              <a:t>	carregada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E459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15698" l="0" r="90086" t="44609"/>
          <a:stretch/>
        </p:blipFill>
        <p:spPr>
          <a:xfrm>
            <a:off x="1507475" y="668647"/>
            <a:ext cx="665549" cy="2664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7"/>
          <p:cNvGrpSpPr/>
          <p:nvPr/>
        </p:nvGrpSpPr>
        <p:grpSpPr>
          <a:xfrm>
            <a:off x="4442213" y="1060848"/>
            <a:ext cx="3909663" cy="2272575"/>
            <a:chOff x="4442213" y="1060848"/>
            <a:chExt cx="3909663" cy="2272575"/>
          </a:xfrm>
        </p:grpSpPr>
        <p:pic>
          <p:nvPicPr>
            <p:cNvPr id="163" name="Google Shape;16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442213" y="1125563"/>
              <a:ext cx="2143125" cy="214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6551650" y="1060848"/>
              <a:ext cx="1800225" cy="227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7"/>
          <p:cNvSpPr txBox="1"/>
          <p:nvPr/>
        </p:nvSpPr>
        <p:spPr>
          <a:xfrm>
            <a:off x="957175" y="3268700"/>
            <a:ext cx="19557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Protótipo (modelo/ideia)</a:t>
            </a:r>
            <a:endParaRPr b="1" sz="1800"/>
          </a:p>
        </p:txBody>
      </p:sp>
      <p:sp>
        <p:nvSpPr>
          <p:cNvPr id="166" name="Google Shape;166;p27"/>
          <p:cNvSpPr txBox="1"/>
          <p:nvPr/>
        </p:nvSpPr>
        <p:spPr>
          <a:xfrm>
            <a:off x="862400" y="4283600"/>
            <a:ext cx="1955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E459B"/>
                </a:solidFill>
              </a:rPr>
              <a:t>CLASSE</a:t>
            </a:r>
            <a:endParaRPr b="1" sz="3000">
              <a:solidFill>
                <a:srgbClr val="7E459B"/>
              </a:solidFill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5667900" y="3333425"/>
            <a:ext cx="1955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Objetos caneta</a:t>
            </a:r>
            <a:endParaRPr b="1" sz="1800"/>
          </a:p>
        </p:txBody>
      </p:sp>
      <p:sp>
        <p:nvSpPr>
          <p:cNvPr id="168" name="Google Shape;168;p27"/>
          <p:cNvSpPr txBox="1"/>
          <p:nvPr/>
        </p:nvSpPr>
        <p:spPr>
          <a:xfrm>
            <a:off x="5896500" y="4283600"/>
            <a:ext cx="1955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E459B"/>
                </a:solidFill>
              </a:rPr>
              <a:t>OBJETO</a:t>
            </a:r>
            <a:endParaRPr b="1" sz="3000">
              <a:solidFill>
                <a:srgbClr val="7E459B"/>
              </a:solidFill>
            </a:endParaRPr>
          </a:p>
        </p:txBody>
      </p:sp>
      <p:cxnSp>
        <p:nvCxnSpPr>
          <p:cNvPr id="169" name="Google Shape;169;p27"/>
          <p:cNvCxnSpPr/>
          <p:nvPr/>
        </p:nvCxnSpPr>
        <p:spPr>
          <a:xfrm>
            <a:off x="2818100" y="4600550"/>
            <a:ext cx="3078300" cy="0"/>
          </a:xfrm>
          <a:prstGeom prst="straightConnector1">
            <a:avLst/>
          </a:prstGeom>
          <a:noFill/>
          <a:ln cap="flat" cmpd="sng" w="38100">
            <a:solidFill>
              <a:srgbClr val="7E459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15698" l="0" r="90086" t="44609"/>
          <a:stretch/>
        </p:blipFill>
        <p:spPr>
          <a:xfrm>
            <a:off x="558275" y="1689910"/>
            <a:ext cx="665549" cy="26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1751400" y="1676300"/>
            <a:ext cx="65757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 Canetao{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constructor(marca, cor){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this._marca = marca,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this._cor = cor,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this._tampada = true,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this._escrevendo = false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7E459B"/>
              </a:solidFill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152400" y="152400"/>
            <a:ext cx="3000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Criar a classe: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15698" l="0" r="90086" t="44609"/>
          <a:stretch/>
        </p:blipFill>
        <p:spPr>
          <a:xfrm>
            <a:off x="558275" y="1689910"/>
            <a:ext cx="665549" cy="26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1751400" y="990500"/>
            <a:ext cx="6575700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 Canetao{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constructor(marca, cor){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this._marca = marca,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this._cor = cor,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this._tampada = </a:t>
            </a: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true,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this._escrevendo = false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function escrever(){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if (this._tampada == false){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	console.log(‘Estou escrevendo’)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}else{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console.log(‘Erro:Você deve destampar antes de escrever’)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	</a:t>
            </a:r>
            <a:endParaRPr b="1" sz="16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E459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E459B"/>
              </a:solidFill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52400" y="152400"/>
            <a:ext cx="8425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Criar a classe:   </a:t>
            </a:r>
            <a:r>
              <a:rPr b="1"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(adicionando os métodos) 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Tarefinha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Adicionem os métodos: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pararDeEscrever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,  </a:t>
            </a:r>
            <a:r>
              <a:rPr b="1"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tampar </a:t>
            </a:r>
            <a:r>
              <a:rPr lang="pt-BR" sz="2400"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destampar.</a:t>
            </a:r>
            <a:endParaRPr b="1"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15698" l="0" r="90086" t="44609"/>
          <a:stretch/>
        </p:blipFill>
        <p:spPr>
          <a:xfrm>
            <a:off x="1507475" y="1368322"/>
            <a:ext cx="665549" cy="266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152400" y="152400"/>
            <a:ext cx="70701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Instanciar uma classe: </a:t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67213" l="0" r="0" t="0"/>
          <a:stretch/>
        </p:blipFill>
        <p:spPr>
          <a:xfrm rot="5400000">
            <a:off x="5816588" y="2426162"/>
            <a:ext cx="2420325" cy="7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/>
        </p:nvSpPr>
        <p:spPr>
          <a:xfrm>
            <a:off x="862400" y="4283600"/>
            <a:ext cx="1955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E459B"/>
                </a:solidFill>
              </a:rPr>
              <a:t>CLASSE</a:t>
            </a:r>
            <a:endParaRPr b="1" sz="3000">
              <a:solidFill>
                <a:srgbClr val="7E459B"/>
              </a:solidFill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5896500" y="4283600"/>
            <a:ext cx="1955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E459B"/>
                </a:solidFill>
              </a:rPr>
              <a:t>OBJETO</a:t>
            </a:r>
            <a:endParaRPr b="1" sz="3000">
              <a:solidFill>
                <a:srgbClr val="7E459B"/>
              </a:solidFill>
            </a:endParaRPr>
          </a:p>
        </p:txBody>
      </p:sp>
      <p:cxnSp>
        <p:nvCxnSpPr>
          <p:cNvPr id="198" name="Google Shape;198;p31"/>
          <p:cNvCxnSpPr/>
          <p:nvPr/>
        </p:nvCxnSpPr>
        <p:spPr>
          <a:xfrm>
            <a:off x="2862350" y="2999000"/>
            <a:ext cx="3078300" cy="0"/>
          </a:xfrm>
          <a:prstGeom prst="straightConnector1">
            <a:avLst/>
          </a:prstGeom>
          <a:noFill/>
          <a:ln cap="flat" cmpd="sng" w="38100">
            <a:solidFill>
              <a:srgbClr val="7E459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31"/>
          <p:cNvSpPr txBox="1"/>
          <p:nvPr/>
        </p:nvSpPr>
        <p:spPr>
          <a:xfrm>
            <a:off x="3403325" y="2189950"/>
            <a:ext cx="19557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7E459B"/>
                </a:solidFill>
              </a:rPr>
              <a:t>Instanciar</a:t>
            </a:r>
            <a:endParaRPr sz="3000">
              <a:solidFill>
                <a:srgbClr val="7E459B"/>
              </a:solidFill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2442150" y="3292850"/>
            <a:ext cx="45648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let </a:t>
            </a:r>
            <a:r>
              <a:rPr b="1"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canetao1 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pt-B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pt-BR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Canetao()</a:t>
            </a:r>
            <a:endParaRPr sz="1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945600" y="1280110"/>
            <a:ext cx="7507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&lt;h1&gt;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Antes, precisamos falar de Orientação a Objetos...</a:t>
            </a:r>
            <a:endParaRPr b="1"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&lt;/h1&gt;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Tarefinha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Criem os objetos canetao2 e canetao3 de modo que eles sejam respectivamente nas cores vermelho e verde, ambos da marca PILOT.</a:t>
            </a:r>
            <a:endParaRPr b="1"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8" y="0"/>
            <a:ext cx="91255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1539975" y="152400"/>
            <a:ext cx="74226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 i</a:t>
            </a:r>
            <a:r>
              <a:rPr b="1" lang="pt-BR" sz="36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nstanciar a classe fosse um gif...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970500" y="358529"/>
            <a:ext cx="7507800" cy="16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Até aqui como estamos?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950" y="1811675"/>
            <a:ext cx="2745275" cy="244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11675"/>
            <a:ext cx="3002950" cy="24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225" y="1811675"/>
            <a:ext cx="3395775" cy="23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945600" y="1455575"/>
            <a:ext cx="7252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&lt;lorem Lipsum&gt;</a:t>
            </a:r>
            <a:endParaRPr b="1" sz="36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Métodos estáticos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&lt;/lorem lipsum&gt;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/>
        </p:nvSpPr>
        <p:spPr>
          <a:xfrm>
            <a:off x="152400" y="152400"/>
            <a:ext cx="8610000" cy="4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Não requer instância: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●"/>
            </a:pPr>
            <a:r>
              <a:rPr lang="pt-B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Métodos acessíveis a partir da classe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Lato"/>
              <a:buChar char="●"/>
            </a:pPr>
            <a:r>
              <a:rPr lang="pt-B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Você não precisa criar uma instância do objeto para acessar o método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pt-B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Basta a palavra </a:t>
            </a:r>
            <a:r>
              <a:rPr b="1" lang="pt-BR" sz="24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static </a:t>
            </a:r>
            <a:r>
              <a:rPr lang="pt-BR" sz="2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antes de definir o método que ele passa a ser estático</a:t>
            </a:r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Tarefinha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Crie um método estático para os objetos canetão que fizemos na etapa anterior </a:t>
            </a:r>
            <a:endParaRPr b="1"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idx="1" type="body"/>
          </p:nvPr>
        </p:nvSpPr>
        <p:spPr>
          <a:xfrm>
            <a:off x="945600" y="1455575"/>
            <a:ext cx="7252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&lt;lorem Lipsum&gt;</a:t>
            </a:r>
            <a:endParaRPr b="1" sz="36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Herança (ES6)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&lt;/lorem lipsum&gt;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/>
        </p:nvSpPr>
        <p:spPr>
          <a:xfrm>
            <a:off x="152400" y="152400"/>
            <a:ext cx="70701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 txBox="1"/>
          <p:nvPr/>
        </p:nvSpPr>
        <p:spPr>
          <a:xfrm>
            <a:off x="192813" y="4367100"/>
            <a:ext cx="1955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E459B"/>
                </a:solidFill>
              </a:rPr>
              <a:t>PESSOA</a:t>
            </a:r>
            <a:endParaRPr b="1" sz="3000">
              <a:solidFill>
                <a:srgbClr val="7E459B"/>
              </a:solidFill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5112700" y="4366300"/>
            <a:ext cx="40314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7E459B"/>
                </a:solidFill>
              </a:rPr>
              <a:t>PROGRAMADORA</a:t>
            </a:r>
            <a:endParaRPr b="1" sz="3000">
              <a:solidFill>
                <a:srgbClr val="7E459B"/>
              </a:solidFill>
            </a:endParaRPr>
          </a:p>
        </p:txBody>
      </p:sp>
      <p:cxnSp>
        <p:nvCxnSpPr>
          <p:cNvPr id="247" name="Google Shape;247;p39"/>
          <p:cNvCxnSpPr/>
          <p:nvPr/>
        </p:nvCxnSpPr>
        <p:spPr>
          <a:xfrm>
            <a:off x="2786150" y="1017800"/>
            <a:ext cx="3078300" cy="0"/>
          </a:xfrm>
          <a:prstGeom prst="straightConnector1">
            <a:avLst/>
          </a:prstGeom>
          <a:noFill/>
          <a:ln cap="flat" cmpd="sng" w="38100">
            <a:solidFill>
              <a:srgbClr val="7E459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9"/>
          <p:cNvSpPr txBox="1"/>
          <p:nvPr/>
        </p:nvSpPr>
        <p:spPr>
          <a:xfrm>
            <a:off x="3403325" y="208750"/>
            <a:ext cx="19557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7E459B"/>
                </a:solidFill>
              </a:rPr>
              <a:t>Estender</a:t>
            </a:r>
            <a:endParaRPr sz="3000">
              <a:solidFill>
                <a:srgbClr val="7E459B"/>
              </a:solidFill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3" y="1040800"/>
            <a:ext cx="2206675" cy="33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113" y="1117000"/>
            <a:ext cx="2206675" cy="33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2303575" y="1274850"/>
            <a:ext cx="4727700" cy="2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Filha </a:t>
            </a:r>
            <a:r>
              <a:rPr lang="pt-BR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pt-BR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Mae</a:t>
            </a: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pt-BR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39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parametro</a:t>
            </a: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pt-BR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39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length</a:t>
            </a: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39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77AA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pt-BR" sz="18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propriedade_filha</a:t>
            </a: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1397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397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52" name="Google Shape;252;p39"/>
          <p:cNvCxnSpPr/>
          <p:nvPr/>
        </p:nvCxnSpPr>
        <p:spPr>
          <a:xfrm>
            <a:off x="2665413" y="4214700"/>
            <a:ext cx="3078300" cy="0"/>
          </a:xfrm>
          <a:prstGeom prst="straightConnector1">
            <a:avLst/>
          </a:prstGeom>
          <a:noFill/>
          <a:ln cap="flat" cmpd="sng" w="38100">
            <a:solidFill>
              <a:srgbClr val="7E459B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3" name="Google Shape;253;p39"/>
          <p:cNvSpPr txBox="1"/>
          <p:nvPr/>
        </p:nvSpPr>
        <p:spPr>
          <a:xfrm>
            <a:off x="3282588" y="3405650"/>
            <a:ext cx="19557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7E459B"/>
                </a:solidFill>
              </a:rPr>
              <a:t>Herda de</a:t>
            </a:r>
            <a:endParaRPr sz="3000">
              <a:solidFill>
                <a:srgbClr val="7E459B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Tarefinha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latin typeface="Lato"/>
                <a:ea typeface="Lato"/>
                <a:cs typeface="Lato"/>
                <a:sym typeface="Lato"/>
              </a:rPr>
              <a:t>Criar uma uma classe animal e estender cachorro</a:t>
            </a:r>
            <a:endParaRPr b="1" sz="2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613000" y="153800"/>
            <a:ext cx="38376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constructor(patas) 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this.patas = patas;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respirar() {Classe ES6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Animal{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constructor(patas) 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this.patas = patas;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respirar() 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console.log("Esse animal respira respira!");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41"/>
          <p:cNvSpPr txBox="1"/>
          <p:nvPr>
            <p:ph idx="1" type="body"/>
          </p:nvPr>
        </p:nvSpPr>
        <p:spPr>
          <a:xfrm>
            <a:off x="4450600" y="95800"/>
            <a:ext cx="43734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Cachorro 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extends </a:t>
            </a:r>
            <a:r>
              <a:rPr b="1"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Animal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constructor(patas) 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super(patas);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latir() 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console.log("Esse cachorro late!");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let cachorro= new Cachorro(4);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cachorro.respirar(); // Esse animal respira!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cachorro.latir();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5573100" y="975300"/>
            <a:ext cx="31260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000" y="0"/>
            <a:ext cx="4458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600" y="0"/>
            <a:ext cx="4779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0" y="4270575"/>
            <a:ext cx="20277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highlight>
                  <a:srgbClr val="FFFFFF"/>
                </a:highlight>
              </a:rPr>
              <a:t>EXATAS</a:t>
            </a:r>
            <a:endParaRPr b="1" sz="3000">
              <a:highlight>
                <a:srgbClr val="FFFFFF"/>
              </a:highlight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395825" y="4270875"/>
            <a:ext cx="23991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highlight>
                  <a:srgbClr val="FFFFFF"/>
                </a:highlight>
              </a:rPr>
              <a:t>HUMANAS</a:t>
            </a:r>
            <a:endParaRPr b="1" sz="3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752325" y="668700"/>
            <a:ext cx="7508100" cy="3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</a:rPr>
              <a:t>Exercício: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Criar classe Veículo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Crie métodos para Veículo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Criar as classes Carro e Moto estendidas a partir do veículo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FFFFF"/>
                </a:solidFill>
              </a:rPr>
              <a:t>Crie propriedades e métodos exclusivos para a classe carro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1315950" y="1107325"/>
            <a:ext cx="65121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&lt;the end&gt;</a:t>
            </a:r>
            <a:endParaRPr b="1" sz="3600">
              <a:solidFill>
                <a:srgbClr val="B382BA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Brigadu</a:t>
            </a: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\o/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3600">
                <a:solidFill>
                  <a:srgbClr val="B382BA"/>
                </a:solidFill>
                <a:latin typeface="Lato"/>
                <a:ea typeface="Lato"/>
                <a:cs typeface="Lato"/>
                <a:sym typeface="Lato"/>
              </a:rPr>
              <a:t>&lt;/the end&gt;</a:t>
            </a:r>
            <a:endParaRPr b="1" sz="3600">
              <a:solidFill>
                <a:srgbClr val="B382B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583775" y="292375"/>
            <a:ext cx="79530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POO = </a:t>
            </a:r>
            <a:r>
              <a:rPr b="1" lang="pt-BR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Programação Orientada à Objetos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Pra quê?  </a:t>
            </a: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Aproximar</a:t>
            </a: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 “código” do mundo real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									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        Biologia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               + 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      Matemática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25" y="1990650"/>
            <a:ext cx="3467950" cy="28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672725" y="1990650"/>
            <a:ext cx="978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</a:rPr>
              <a:t>Alan Kay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E459B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386625" y="1648950"/>
            <a:ext cx="1420800" cy="2081700"/>
          </a:xfrm>
          <a:prstGeom prst="roundRect">
            <a:avLst>
              <a:gd fmla="val 714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Variáveis </a:t>
            </a:r>
            <a:endParaRPr b="1" sz="1800">
              <a:solidFill>
                <a:srgbClr val="7E459B"/>
              </a:solidFill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2493225" y="1648950"/>
            <a:ext cx="1420800" cy="62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Função 1</a:t>
            </a:r>
            <a:endParaRPr b="1" sz="1800">
              <a:solidFill>
                <a:srgbClr val="7E459B"/>
              </a:solidFill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2493225" y="2377050"/>
            <a:ext cx="1420800" cy="62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Função 2</a:t>
            </a:r>
            <a:endParaRPr b="1" sz="1800">
              <a:solidFill>
                <a:srgbClr val="7E459B"/>
              </a:solidFill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2493225" y="3105150"/>
            <a:ext cx="1420800" cy="62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Função 3</a:t>
            </a:r>
            <a:endParaRPr b="1" sz="1800">
              <a:solidFill>
                <a:srgbClr val="7E459B"/>
              </a:solidFill>
            </a:endParaRPr>
          </a:p>
        </p:txBody>
      </p:sp>
      <p:cxnSp>
        <p:nvCxnSpPr>
          <p:cNvPr id="85" name="Google Shape;85;p17"/>
          <p:cNvCxnSpPr>
            <a:stCxn id="82" idx="1"/>
            <a:endCxn id="81" idx="3"/>
          </p:cNvCxnSpPr>
          <p:nvPr/>
        </p:nvCxnSpPr>
        <p:spPr>
          <a:xfrm flipH="1">
            <a:off x="1807425" y="1961700"/>
            <a:ext cx="685800" cy="72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7"/>
          <p:cNvCxnSpPr>
            <a:stCxn id="84" idx="1"/>
            <a:endCxn id="81" idx="3"/>
          </p:cNvCxnSpPr>
          <p:nvPr/>
        </p:nvCxnSpPr>
        <p:spPr>
          <a:xfrm rot="10800000">
            <a:off x="1807425" y="2689800"/>
            <a:ext cx="685800" cy="728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7"/>
          <p:cNvCxnSpPr>
            <a:stCxn id="83" idx="1"/>
            <a:endCxn id="81" idx="3"/>
          </p:cNvCxnSpPr>
          <p:nvPr/>
        </p:nvCxnSpPr>
        <p:spPr>
          <a:xfrm flipH="1">
            <a:off x="1807425" y="2689800"/>
            <a:ext cx="685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7"/>
          <p:cNvCxnSpPr/>
          <p:nvPr/>
        </p:nvCxnSpPr>
        <p:spPr>
          <a:xfrm>
            <a:off x="4419200" y="-5825"/>
            <a:ext cx="41400" cy="51435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9" name="Google Shape;89;p17"/>
          <p:cNvSpPr/>
          <p:nvPr/>
        </p:nvSpPr>
        <p:spPr>
          <a:xfrm>
            <a:off x="4845225" y="1573050"/>
            <a:ext cx="1810800" cy="1353600"/>
          </a:xfrm>
          <a:prstGeom prst="roundRect">
            <a:avLst>
              <a:gd fmla="val 7144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Propriedades do objeto 1</a:t>
            </a:r>
            <a:endParaRPr b="1" sz="1800">
              <a:solidFill>
                <a:srgbClr val="7E459B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7342050" y="1573050"/>
            <a:ext cx="1420800" cy="62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Método </a:t>
            </a:r>
            <a:r>
              <a:rPr b="1" lang="pt-BR" sz="1800">
                <a:solidFill>
                  <a:srgbClr val="7E459B"/>
                </a:solidFill>
              </a:rPr>
              <a:t>1</a:t>
            </a:r>
            <a:endParaRPr b="1" sz="1800">
              <a:solidFill>
                <a:srgbClr val="7E459B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7342050" y="2301150"/>
            <a:ext cx="1420800" cy="62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Método </a:t>
            </a:r>
            <a:r>
              <a:rPr b="1" lang="pt-BR" sz="1800">
                <a:solidFill>
                  <a:srgbClr val="7E459B"/>
                </a:solidFill>
              </a:rPr>
              <a:t>2</a:t>
            </a:r>
            <a:endParaRPr b="1" sz="1800">
              <a:solidFill>
                <a:srgbClr val="7E459B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7342050" y="3361210"/>
            <a:ext cx="1420800" cy="728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Função 3</a:t>
            </a:r>
            <a:endParaRPr b="1" sz="1800">
              <a:solidFill>
                <a:srgbClr val="7E459B"/>
              </a:solidFill>
            </a:endParaRPr>
          </a:p>
        </p:txBody>
      </p:sp>
      <p:cxnSp>
        <p:nvCxnSpPr>
          <p:cNvPr id="93" name="Google Shape;93;p17"/>
          <p:cNvCxnSpPr>
            <a:stCxn id="90" idx="1"/>
            <a:endCxn id="89" idx="3"/>
          </p:cNvCxnSpPr>
          <p:nvPr/>
        </p:nvCxnSpPr>
        <p:spPr>
          <a:xfrm flipH="1">
            <a:off x="6655950" y="1885800"/>
            <a:ext cx="686100" cy="364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/>
          <p:nvPr/>
        </p:nvSpPr>
        <p:spPr>
          <a:xfrm>
            <a:off x="4845450" y="3364650"/>
            <a:ext cx="1810800" cy="728100"/>
          </a:xfrm>
          <a:prstGeom prst="roundRect">
            <a:avLst>
              <a:gd fmla="val 1278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7E459B"/>
                </a:solidFill>
              </a:rPr>
              <a:t>Propriedades do objeto 2</a:t>
            </a:r>
            <a:endParaRPr b="1" sz="1800">
              <a:solidFill>
                <a:srgbClr val="7E459B"/>
              </a:solidFill>
            </a:endParaRPr>
          </a:p>
        </p:txBody>
      </p:sp>
      <p:cxnSp>
        <p:nvCxnSpPr>
          <p:cNvPr id="95" name="Google Shape;95;p17"/>
          <p:cNvCxnSpPr>
            <a:stCxn id="92" idx="1"/>
            <a:endCxn id="94" idx="3"/>
          </p:cNvCxnSpPr>
          <p:nvPr/>
        </p:nvCxnSpPr>
        <p:spPr>
          <a:xfrm flipH="1">
            <a:off x="6656250" y="3725260"/>
            <a:ext cx="685800" cy="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stCxn id="91" idx="1"/>
            <a:endCxn id="89" idx="3"/>
          </p:cNvCxnSpPr>
          <p:nvPr/>
        </p:nvCxnSpPr>
        <p:spPr>
          <a:xfrm rot="10800000">
            <a:off x="6655950" y="2250000"/>
            <a:ext cx="686100" cy="3639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86625" y="370350"/>
            <a:ext cx="8549100" cy="3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Antes  										          Depois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" name="Google Shape;98;p17"/>
          <p:cNvCxnSpPr/>
          <p:nvPr/>
        </p:nvCxnSpPr>
        <p:spPr>
          <a:xfrm>
            <a:off x="5736450" y="2923375"/>
            <a:ext cx="13800" cy="45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382BA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75400" y="369625"/>
            <a:ext cx="6199200" cy="4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Linguagens orientadas a objeto:</a:t>
            </a:r>
            <a:endParaRPr b="1"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C++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Java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PHP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2207200" y="1739875"/>
            <a:ext cx="6199200" cy="26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Ruby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3000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Visual Basic</a:t>
            </a:r>
            <a:endParaRPr sz="30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CDDF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613000" y="534900"/>
            <a:ext cx="8168100" cy="4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rgbClr val="7E459B"/>
                </a:solidFill>
                <a:latin typeface="Lato"/>
                <a:ea typeface="Lato"/>
                <a:cs typeface="Lato"/>
                <a:sym typeface="Lato"/>
              </a:rPr>
              <a:t>Vantagens</a:t>
            </a:r>
            <a:endParaRPr b="1" sz="36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7E459B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Confiabilidade 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Mais fácil de dar manutenção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Mais fácil de estender (ampliar) e reutilizar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800">
                <a:latin typeface="Lato"/>
                <a:ea typeface="Lato"/>
                <a:cs typeface="Lato"/>
                <a:sym typeface="Lato"/>
              </a:rPr>
              <a:t>Entre outras...</a:t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869400" y="899110"/>
            <a:ext cx="7507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18288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Bateu a Naza na aula de objeto?</a:t>
            </a:r>
            <a:endParaRPr b="1"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Segura essa emoção, #tmj vamos relembrar!</a:t>
            </a:r>
            <a:endParaRPr b="1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25" y="1756975"/>
            <a:ext cx="27432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945600" y="1455575"/>
            <a:ext cx="7252800" cy="25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&lt;lorem Lipsum&gt;</a:t>
            </a:r>
            <a:endParaRPr b="1" sz="3600"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Objetos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ECDDF3"/>
                </a:solidFill>
                <a:latin typeface="Lato"/>
                <a:ea typeface="Lato"/>
                <a:cs typeface="Lato"/>
                <a:sym typeface="Lato"/>
              </a:rPr>
              <a:t>&lt;/lorem lipsum&gt;</a:t>
            </a:r>
            <a:endParaRPr>
              <a:solidFill>
                <a:srgbClr val="ECDD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